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9" r:id="rId2"/>
    <p:sldId id="359" r:id="rId3"/>
    <p:sldId id="360" r:id="rId4"/>
    <p:sldId id="361" r:id="rId5"/>
    <p:sldId id="364" r:id="rId6"/>
    <p:sldId id="362" r:id="rId7"/>
    <p:sldId id="363" r:id="rId8"/>
    <p:sldId id="385" r:id="rId9"/>
    <p:sldId id="365" r:id="rId10"/>
    <p:sldId id="3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157" autoAdjust="0"/>
  </p:normalViewPr>
  <p:slideViewPr>
    <p:cSldViewPr>
      <p:cViewPr varScale="1">
        <p:scale>
          <a:sx n="70" d="100"/>
          <a:sy n="70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93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F8D4-37D1-4D53-869E-0C09CD4F82DB}" type="datetimeFigureOut">
              <a:rPr lang="ru-RU" smtClean="0"/>
              <a:t>06.12.2013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BAB22-3603-4E28-8E13-2207587FD4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78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обладает антиоксидантными свойствами, защищает от пагубного действия свободных радикалов, способствует нормальному функционированию сетчатки глаза. Дефицит лютеина проявляется наиболее выражено наиболее при возрастных изменениях зрения и прогрессирующей близорукости.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содержащий антицианы, обладает выраженным антиоксидантными действием, улучшает чувствительность сетчатки глаза к изменениям интенсивности света, усиливает остроту зрения при низкой освещенности, при этом ускоряется обновление сетчатки, снижается усталость глаз от продолжительной работы (компьютерные мониторы, цифровые дисплеи, рассматривание мелких печатных шрифтов и пр.).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2C5B8-C1C1-4FDE-B713-4D300317D0F5}" type="datetimeFigureOut">
              <a:rPr lang="ru-RU" smtClean="0"/>
              <a:pPr/>
              <a:t>06.12.2013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8035B-0EFA-4EFD-AEE3-9CA24D27E8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7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21288"/>
            <a:ext cx="30099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Sylfae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Sylfae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audio" Target="../media/audio1.wav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10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19"/>
            <a:ext cx="8229600" cy="1063021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ea typeface="Noteworthy Bold" charset="0"/>
                <a:cs typeface="Noteworthy Bold" charset="0"/>
                <a:sym typeface="Noteworthy Bold" charset="0"/>
              </a:rPr>
              <a:t>ПРОБЛЕМА</a:t>
            </a:r>
            <a:r>
              <a:rPr lang="ru-RU" sz="2600" dirty="0" smtClean="0">
                <a:solidFill>
                  <a:schemeClr val="tx1"/>
                </a:solidFill>
                <a:ea typeface="Noteworthy Bold" charset="0"/>
                <a:cs typeface="Noteworthy Bold" charset="0"/>
                <a:sym typeface="Noteworthy Bold" charset="0"/>
              </a:rPr>
              <a:t>: повышенная </a:t>
            </a:r>
            <a:r>
              <a:rPr lang="ru-RU" sz="2600" dirty="0">
                <a:solidFill>
                  <a:schemeClr val="tx1"/>
                </a:solidFill>
                <a:ea typeface="Noteworthy Bold" charset="0"/>
                <a:cs typeface="Noteworthy Bold" charset="0"/>
                <a:sym typeface="Noteworthy Bold" charset="0"/>
              </a:rPr>
              <a:t>световая нагрузка, в </a:t>
            </a:r>
            <a:r>
              <a:rPr lang="ru-RU" sz="2600" dirty="0" smtClean="0">
                <a:solidFill>
                  <a:schemeClr val="tx1"/>
                </a:solidFill>
                <a:ea typeface="Noteworthy Bold" charset="0"/>
                <a:cs typeface="Noteworthy Bold" charset="0"/>
                <a:sym typeface="Noteworthy Bold" charset="0"/>
              </a:rPr>
              <a:t>том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  <a:ea typeface="Noteworthy Bold" charset="0"/>
                <a:cs typeface="Noteworthy Bold" charset="0"/>
                <a:sym typeface="Noteworthy Bold" charset="0"/>
              </a:rPr>
              <a:t>числе </a:t>
            </a:r>
            <a:r>
              <a:rPr lang="ru-RU" sz="2600" dirty="0">
                <a:solidFill>
                  <a:schemeClr val="tx1"/>
                </a:solidFill>
                <a:ea typeface="Noteworthy Bold" charset="0"/>
                <a:cs typeface="Noteworthy Bold" charset="0"/>
                <a:sym typeface="Noteworthy Bold" charset="0"/>
              </a:rPr>
              <a:t>в фототоксическом спектральном диапазоне</a:t>
            </a:r>
          </a:p>
          <a:p>
            <a:endParaRPr lang="ru-RU" dirty="0"/>
          </a:p>
        </p:txBody>
      </p:sp>
      <p:pic>
        <p:nvPicPr>
          <p:cNvPr id="4" name="Picture 2" descr="http://img2.elmir.ua/img/69778/1960/1280/elektronnaya_kniga_amazon_kindle_4_wi-fi_russkiy_yaz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403648" cy="11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mage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7405" y="652338"/>
            <a:ext cx="1440196" cy="115147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" name="Picture 3" descr="image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652338"/>
            <a:ext cx="1152128" cy="142542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7" name="Picture 2" descr="http://medvesti.com/uploads/posts/2011-10/1319564261_lam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01" y="598019"/>
            <a:ext cx="1208639" cy="12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900igr.net/data/kosmos-gorod-transport/Kosmos-Planety-2.files/0005-004-Solnt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96" y="785728"/>
            <a:ext cx="1361744" cy="1020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059832" y="2838895"/>
            <a:ext cx="2952328" cy="1886249"/>
            <a:chOff x="3059832" y="2838895"/>
            <a:chExt cx="2952328" cy="18862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2838895"/>
              <a:ext cx="1666569" cy="188371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591" y="2841432"/>
              <a:ext cx="1666569" cy="1883712"/>
            </a:xfrm>
            <a:prstGeom prst="rect">
              <a:avLst/>
            </a:prstGeom>
          </p:spPr>
        </p:pic>
      </p:grpSp>
      <p:pic>
        <p:nvPicPr>
          <p:cNvPr id="3076" name="Picture 4" descr="http://www.iconsearch.ru/uploads/icons/crystalclear/128x128/quick_rest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011">
            <a:off x="5784650" y="2199651"/>
            <a:ext cx="784831" cy="7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iconsearch.ru/uploads/icons/crystalclear/128x128/quick_rest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549">
            <a:off x="4179584" y="2135871"/>
            <a:ext cx="784831" cy="7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consearch.ru/uploads/icons/crystalclear/128x128/quick_rest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715">
            <a:off x="7151237" y="2213952"/>
            <a:ext cx="784831" cy="7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iconsearch.ru/uploads/icons/crystalclear/128x128/quick_rest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6816">
            <a:off x="2574659" y="2135869"/>
            <a:ext cx="784831" cy="7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iconsearch.ru/uploads/icons/crystalclear/128x128/quick_rest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7257">
            <a:off x="1188255" y="2151264"/>
            <a:ext cx="784831" cy="7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0" y="-27384"/>
            <a:ext cx="9144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3A5E8A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914400"/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6146" name="Picture 2" descr="image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642918"/>
            <a:ext cx="7740650" cy="58054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71318" y="764704"/>
            <a:ext cx="3714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ЛИКОПИНСОДЕРЖАЩИЙ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4194" y="4628678"/>
            <a:ext cx="34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ОРИГИНАЛЬНЫЙ КОМБИНИРОВАННЫЙ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РЕТИНОПРОТЕКТОР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ave.ee/ise/wp-content/uploads/2012/03/Numbe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53" y="2476177"/>
            <a:ext cx="2313597" cy="18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29138" y="274638"/>
            <a:ext cx="4329112" cy="795337"/>
          </a:xfrm>
        </p:spPr>
        <p:txBody>
          <a:bodyPr/>
          <a:lstStyle/>
          <a:p>
            <a:pPr defTabSz="914400"/>
            <a:r>
              <a:rPr lang="ru-RU" sz="2800" b="1" dirty="0"/>
              <a:t>Состав:</a:t>
            </a:r>
            <a:endParaRPr lang="ru-RU" dirty="0"/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5429250" y="1547813"/>
            <a:ext cx="2459038" cy="5222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>
              <a:spcBef>
                <a:spcPts val="6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Лютеин  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 мг</a:t>
            </a:r>
            <a:endParaRPr lang="ru-RU" dirty="0"/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5429250" y="2619375"/>
            <a:ext cx="4286250" cy="522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>
              <a:spcBef>
                <a:spcPts val="6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Черника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(экстракт)  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10 мг</a:t>
            </a:r>
            <a:endParaRPr lang="ru-RU" dirty="0"/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5500688" y="3905250"/>
            <a:ext cx="2511425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>
              <a:spcBef>
                <a:spcPts val="6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Ликопин 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 мг</a:t>
            </a:r>
            <a:endParaRPr lang="ru-RU" dirty="0"/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>
            <a:off x="5500688" y="5000625"/>
            <a:ext cx="3929062" cy="460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>
              <a:spcBef>
                <a:spcPts val="5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Ретинол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(вит. А)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-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1400 МЕ</a:t>
            </a:r>
            <a:endParaRPr lang="ru-RU" dirty="0"/>
          </a:p>
        </p:txBody>
      </p:sp>
      <p:pic>
        <p:nvPicPr>
          <p:cNvPr id="12294" name="Picture 6" descr="image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3" y="1141413"/>
            <a:ext cx="703262" cy="844550"/>
          </a:xfrm>
          <a:prstGeom prst="rect">
            <a:avLst/>
          </a:prstGeom>
          <a:noFill/>
          <a:ln w="127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295" name="Picture 7" descr="image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2975"/>
            <a:ext cx="714375" cy="858838"/>
          </a:xfrm>
          <a:prstGeom prst="rect">
            <a:avLst/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296" name="Picture 8" descr="image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712788" cy="8572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297" name="Picture 9" descr="image1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643438"/>
            <a:ext cx="712788" cy="857250"/>
          </a:xfrm>
          <a:prstGeom prst="rect">
            <a:avLst/>
          </a:prstGeom>
          <a:noFill/>
          <a:ln w="12700" cap="flat" cmpd="sng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1" name="Picture 1" descr="image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0651"/>
            <a:ext cx="3131840" cy="574390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0670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/>
          </p:cNvSpPr>
          <p:nvPr>
            <p:ph type="body" idx="1"/>
          </p:nvPr>
        </p:nvSpPr>
        <p:spPr bwMode="auto">
          <a:xfrm>
            <a:off x="4886325" y="2927350"/>
            <a:ext cx="4257675" cy="3198813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55600" algn="l">
              <a:spcBef>
                <a:spcPts val="400"/>
              </a:spcBef>
            </a:pP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обладает антиоксидантными свойствами, защищает от пагубного действия свободных радикалов</a:t>
            </a:r>
          </a:p>
          <a:p>
            <a:pPr marL="355600" algn="l">
              <a:spcBef>
                <a:spcPts val="400"/>
              </a:spcBef>
            </a:pP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55600" algn="l">
              <a:spcBef>
                <a:spcPts val="400"/>
              </a:spcBef>
            </a:pP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способствует нормальному функционированию сетчатки глаза.</a:t>
            </a:r>
            <a:endParaRPr lang="ru-RU" dirty="0"/>
          </a:p>
        </p:txBody>
      </p:sp>
      <p:pic>
        <p:nvPicPr>
          <p:cNvPr id="13314" name="Picture 2" descr="image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27038"/>
            <a:ext cx="1714500" cy="2058987"/>
          </a:xfrm>
          <a:prstGeom prst="rect">
            <a:avLst/>
          </a:prstGeom>
          <a:noFill/>
          <a:ln w="127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5" name="Picture 3" descr="image2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427038"/>
            <a:ext cx="1857375" cy="2071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3316" name="Picture 4" descr="image2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3" y="1498600"/>
            <a:ext cx="927100" cy="9286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7" name="Picture 1" descr="image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2" y="-42985"/>
            <a:ext cx="3131840" cy="574390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" name="Прямоугольник 1"/>
          <p:cNvSpPr/>
          <p:nvPr/>
        </p:nvSpPr>
        <p:spPr bwMode="auto">
          <a:xfrm>
            <a:off x="179512" y="2828969"/>
            <a:ext cx="2744360" cy="384007"/>
          </a:xfrm>
          <a:prstGeom prst="rect">
            <a:avLst/>
          </a:prstGeom>
          <a:noFill/>
          <a:ln w="412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/>
          </p:cNvSpPr>
          <p:nvPr>
            <p:ph type="body" idx="1"/>
          </p:nvPr>
        </p:nvSpPr>
        <p:spPr bwMode="auto">
          <a:xfrm>
            <a:off x="5286375" y="2641600"/>
            <a:ext cx="3614738" cy="2930525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4288" algn="l">
              <a:spcBef>
                <a:spcPts val="400"/>
              </a:spcBef>
            </a:pPr>
            <a:r>
              <a:rPr lang="ru-RU" sz="20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улучшает чувствительность сетчатки глаза к изменениям интенсивности света</a:t>
            </a:r>
          </a:p>
          <a:p>
            <a:pPr marL="14288" algn="l">
              <a:spcBef>
                <a:spcPts val="400"/>
              </a:spcBef>
            </a:pPr>
            <a:endParaRPr lang="ru-RU" sz="2000" b="1" i="1" dirty="0">
              <a:solidFill>
                <a:srgbClr val="604A7B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14288" algn="l">
              <a:spcBef>
                <a:spcPts val="400"/>
              </a:spcBef>
            </a:pPr>
            <a:endParaRPr lang="ru-RU" sz="2000" b="1" i="1" dirty="0">
              <a:solidFill>
                <a:srgbClr val="604A7B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14288" algn="l">
              <a:spcBef>
                <a:spcPts val="400"/>
              </a:spcBef>
            </a:pPr>
            <a:r>
              <a:rPr lang="ru-RU" sz="20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снижается усталость глаз от продолжительной работы</a:t>
            </a:r>
            <a:endParaRPr lang="ru-RU" dirty="0"/>
          </a:p>
        </p:txBody>
      </p:sp>
      <p:pic>
        <p:nvPicPr>
          <p:cNvPr id="15362" name="Picture 2" descr="image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41325"/>
            <a:ext cx="1714500" cy="2057400"/>
          </a:xfrm>
          <a:prstGeom prst="rect">
            <a:avLst/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5363" name="Picture 3" descr="image2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9138" y="427038"/>
            <a:ext cx="2074862" cy="2071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6" name="Picture 1" descr="image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6512" y="-42985"/>
            <a:ext cx="3131840" cy="574390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8" name="Прямоугольник 7"/>
          <p:cNvSpPr/>
          <p:nvPr/>
        </p:nvSpPr>
        <p:spPr bwMode="auto">
          <a:xfrm>
            <a:off x="116409" y="3212976"/>
            <a:ext cx="2825998" cy="432048"/>
          </a:xfrm>
          <a:prstGeom prst="rect">
            <a:avLst/>
          </a:prstGeom>
          <a:noFill/>
          <a:ln w="412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/>
          </p:cNvSpPr>
          <p:nvPr>
            <p:ph type="body" idx="1"/>
          </p:nvPr>
        </p:nvSpPr>
        <p:spPr bwMode="auto">
          <a:xfrm>
            <a:off x="5286375" y="2713038"/>
            <a:ext cx="3571875" cy="3430587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4288" algn="l">
              <a:spcBef>
                <a:spcPts val="400"/>
              </a:spcBef>
            </a:pPr>
            <a:r>
              <a:rPr lang="ru-RU" sz="2000" b="1" i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для поддержания нормального ночного зрения</a:t>
            </a:r>
          </a:p>
          <a:p>
            <a:pPr marL="14288" algn="l">
              <a:spcBef>
                <a:spcPts val="400"/>
              </a:spcBef>
            </a:pPr>
            <a:endParaRPr lang="ru-RU" sz="2000" b="1" i="1" dirty="0">
              <a:solidFill>
                <a:srgbClr val="E46C0A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14288" algn="l">
              <a:spcBef>
                <a:spcPts val="400"/>
              </a:spcBef>
            </a:pPr>
            <a:r>
              <a:rPr lang="ru-RU" sz="2000" b="1" i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важен для хорошего цветовосприятия, адаптации глаз к темноте и сумеречного зрения</a:t>
            </a:r>
            <a:endParaRPr lang="ru-RU" dirty="0"/>
          </a:p>
        </p:txBody>
      </p:sp>
      <p:pic>
        <p:nvPicPr>
          <p:cNvPr id="19458" name="Picture 2" descr="image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27038"/>
            <a:ext cx="1724025" cy="2071687"/>
          </a:xfrm>
          <a:prstGeom prst="rect">
            <a:avLst/>
          </a:prstGeom>
          <a:noFill/>
          <a:ln w="12700" cap="flat" cmpd="sng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9459" name="Picture 3" descr="image3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27038"/>
            <a:ext cx="2071687" cy="2071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6" name="Picture 1" descr="imag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2" y="-42985"/>
            <a:ext cx="3131840" cy="574390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4"/>
          <p:cNvSpPr/>
          <p:nvPr/>
        </p:nvSpPr>
        <p:spPr bwMode="auto">
          <a:xfrm>
            <a:off x="107504" y="4149080"/>
            <a:ext cx="2808312" cy="288032"/>
          </a:xfrm>
          <a:prstGeom prst="rect">
            <a:avLst/>
          </a:prstGeom>
          <a:noFill/>
          <a:ln w="412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/>
          </p:cNvSpPr>
          <p:nvPr>
            <p:ph type="body" idx="1"/>
          </p:nvPr>
        </p:nvSpPr>
        <p:spPr bwMode="auto">
          <a:xfrm>
            <a:off x="5243513" y="2641600"/>
            <a:ext cx="3614737" cy="3556000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4288" algn="l">
              <a:spcBef>
                <a:spcPts val="400"/>
              </a:spcBef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Ретинопротектор,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защищает глаз от действия неблагоприятных факторов внешней среды, в том числе, искусственного и естественного света. </a:t>
            </a:r>
          </a:p>
          <a:p>
            <a:pPr marL="14288" algn="l">
              <a:spcBef>
                <a:spcPts val="400"/>
              </a:spcBef>
            </a:pP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14288" algn="l">
              <a:spcBef>
                <a:spcPts val="400"/>
              </a:spcBef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замедляет деструктивные окислительные процессы в тканях органа зрения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17410" name="Picture 2" descr="image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27038"/>
            <a:ext cx="1724025" cy="20716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7411" name="Picture 3" descr="image2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27038"/>
            <a:ext cx="2071687" cy="20716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" name="Picture 1" descr="imag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2" y="-42985"/>
            <a:ext cx="3131840" cy="574390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4"/>
          <p:cNvSpPr/>
          <p:nvPr/>
        </p:nvSpPr>
        <p:spPr bwMode="auto">
          <a:xfrm>
            <a:off x="144016" y="3645024"/>
            <a:ext cx="2843808" cy="432048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43139"/>
            <a:ext cx="2232247" cy="268046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xfrm>
            <a:off x="3106737" y="243681"/>
            <a:ext cx="5716587" cy="3554413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4288" algn="l">
              <a:spcBef>
                <a:spcPts val="500"/>
              </a:spcBef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Ликопин 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ретинопротектор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природный каратиноид,   превосходит по антиоксидантной активности в 2,2 раза  β - каротин и в 100 раз витамин Е.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3071813" y="5357813"/>
            <a:ext cx="5786437" cy="3063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algn="r" defTabSz="914400"/>
            <a:r>
              <a:rPr lang="ru-RU" sz="1400" i="1" dirty="0">
                <a:latin typeface="Arial" pitchFamily="34" charset="0"/>
                <a:cs typeface="Arial" pitchFamily="34" charset="0"/>
                <a:sym typeface="Arial" pitchFamily="34" charset="0"/>
              </a:rPr>
              <a:t>Arch Biochem Biophys 1989 Nov. 1;  27 4(2): 532-8</a:t>
            </a:r>
            <a:endParaRPr lang="ru-RU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487738" y="1941513"/>
          <a:ext cx="6099175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Диаграмма" r:id="rId5" imgW="0" imgH="0" progId="MSGraph.Chart.8">
                  <p:embed/>
                </p:oleObj>
              </mc:Choice>
              <mc:Fallback>
                <p:oleObj name="Диаграмма" r:id="rId5" imgW="0" imgH="0" progId="MSGraph.Chart.8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1941513"/>
                        <a:ext cx="6099175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AutoShape 6"/>
          <p:cNvSpPr>
            <a:spLocks/>
          </p:cNvSpPr>
          <p:nvPr/>
        </p:nvSpPr>
        <p:spPr bwMode="auto">
          <a:xfrm>
            <a:off x="7572396" y="4857760"/>
            <a:ext cx="919162" cy="33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вит.Е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9" name="AutoShape 7"/>
          <p:cNvSpPr>
            <a:spLocks/>
          </p:cNvSpPr>
          <p:nvPr/>
        </p:nvSpPr>
        <p:spPr bwMode="auto">
          <a:xfrm>
            <a:off x="6215074" y="4857760"/>
            <a:ext cx="1085850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600" dirty="0">
                <a:solidFill>
                  <a:schemeClr val="tx1"/>
                </a:solidFill>
              </a:rPr>
              <a:t>β-каротин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>
            <a:off x="5000628" y="4857760"/>
            <a:ext cx="1125537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defTabSz="914400"/>
            <a:r>
              <a:rPr lang="ru-RU" sz="1600" b="1" dirty="0">
                <a:solidFill>
                  <a:srgbClr val="FF0000"/>
                </a:solidFill>
              </a:rPr>
              <a:t>ЛИКОПИН</a:t>
            </a:r>
            <a:endParaRPr lang="ru-RU" b="1" dirty="0"/>
          </a:p>
        </p:txBody>
      </p:sp>
      <p:sp>
        <p:nvSpPr>
          <p:cNvPr id="18441" name="AutoShape 9"/>
          <p:cNvSpPr>
            <a:spLocks/>
          </p:cNvSpPr>
          <p:nvPr/>
        </p:nvSpPr>
        <p:spPr bwMode="auto">
          <a:xfrm rot="16200000">
            <a:off x="3110328" y="3422650"/>
            <a:ext cx="2357438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algn="ctr" defTabSz="914400">
              <a:spcBef>
                <a:spcPts val="600"/>
              </a:spcBef>
            </a:pPr>
            <a:r>
              <a:rPr lang="ru-RU" sz="1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подавление синглетного кислорода</a:t>
            </a:r>
            <a:endParaRPr lang="ru-RU" dirty="0"/>
          </a:p>
        </p:txBody>
      </p:sp>
      <p:sp>
        <p:nvSpPr>
          <p:cNvPr id="18442" name="AutoShape 10"/>
          <p:cNvSpPr>
            <a:spLocks/>
          </p:cNvSpPr>
          <p:nvPr/>
        </p:nvSpPr>
        <p:spPr bwMode="auto">
          <a:xfrm>
            <a:off x="5116521" y="2327275"/>
            <a:ext cx="669925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algn="ctr" defTabSz="914400"/>
            <a:r>
              <a:rPr lang="ru-RU" sz="2000" b="1" dirty="0">
                <a:solidFill>
                  <a:srgbClr val="FF0000"/>
                </a:solidFill>
              </a:rPr>
              <a:t>31</a:t>
            </a:r>
            <a:endParaRPr lang="ru-RU" dirty="0"/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6484954" y="3352800"/>
            <a:ext cx="44450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algn="ctr" defTabSz="914400"/>
            <a:r>
              <a:rPr lang="ru-RU" sz="2000" b="1" dirty="0">
                <a:solidFill>
                  <a:srgbClr val="E46C0A"/>
                </a:solidFill>
              </a:rPr>
              <a:t>14</a:t>
            </a:r>
            <a:endParaRPr lang="ru-RU" dirty="0"/>
          </a:p>
        </p:txBody>
      </p:sp>
      <p:sp>
        <p:nvSpPr>
          <p:cNvPr id="18444" name="AutoShape 12"/>
          <p:cNvSpPr>
            <a:spLocks/>
          </p:cNvSpPr>
          <p:nvPr/>
        </p:nvSpPr>
        <p:spPr bwMode="auto">
          <a:xfrm>
            <a:off x="7500958" y="4286256"/>
            <a:ext cx="57150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algn="ctr" defTabSz="914400"/>
            <a:r>
              <a:rPr lang="ru-RU" sz="2000" b="1" dirty="0">
                <a:solidFill>
                  <a:srgbClr val="BCD2FA"/>
                </a:solidFill>
              </a:rPr>
              <a:t>0,3</a:t>
            </a:r>
            <a:endParaRPr lang="ru-RU" dirty="0"/>
          </a:p>
        </p:txBody>
      </p:sp>
      <p:pic>
        <p:nvPicPr>
          <p:cNvPr id="19" name="Picture 2" descr="image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757" y="3324861"/>
            <a:ext cx="781160" cy="9380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9368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7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Высокие концентрации ликопина обнаружены в </a:t>
            </a:r>
            <a:r>
              <a:rPr lang="ru-RU" sz="2400" i="1" dirty="0" smtClean="0">
                <a:solidFill>
                  <a:srgbClr val="FF0000"/>
                </a:solidFill>
              </a:rPr>
              <a:t>хрусталике, цилиарном теле, сетчатке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7"/>
            <a:ext cx="1019439" cy="115212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052" name="Picture 4" descr="http://aco.ifmo.ru/el_books/introduction_into_specialization/glava-2/images/image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670728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1486983" y="1412776"/>
            <a:ext cx="2941001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414975" y="1382569"/>
            <a:ext cx="5245257" cy="18833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14975" y="1382569"/>
            <a:ext cx="3013009" cy="16863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501337"/>
            <a:ext cx="1019439" cy="1167694"/>
          </a:xfrm>
          <a:prstGeom prst="rect">
            <a:avLst/>
          </a:prstGeom>
          <a:noFill/>
          <a:ln w="127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486983" y="4251735"/>
            <a:ext cx="5173249" cy="83344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2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987824" y="404664"/>
            <a:ext cx="4330700" cy="1143000"/>
          </a:xfrm>
        </p:spPr>
        <p:txBody>
          <a:bodyPr/>
          <a:lstStyle/>
          <a:p>
            <a:pPr defTabSz="914400"/>
            <a:r>
              <a:rPr lang="ru-RU" sz="2400" dirty="0"/>
              <a:t>Рекомендовано</a:t>
            </a:r>
            <a:endParaRPr lang="ru-RU" sz="1100" dirty="0"/>
          </a:p>
        </p:txBody>
      </p:sp>
      <p:sp>
        <p:nvSpPr>
          <p:cNvPr id="20482" name="Rectangle 2"/>
          <p:cNvSpPr>
            <a:spLocks noGrp="1"/>
          </p:cNvSpPr>
          <p:nvPr>
            <p:ph type="body" idx="1"/>
          </p:nvPr>
        </p:nvSpPr>
        <p:spPr bwMode="auto">
          <a:xfrm>
            <a:off x="4085447" y="1268760"/>
            <a:ext cx="4714875" cy="787400"/>
          </a:xfr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4288" algn="l">
              <a:lnSpc>
                <a:spcPct val="90000"/>
              </a:lnSpc>
              <a:spcBef>
                <a:spcPts val="50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взрослым и детям старше 14 лет</a:t>
            </a:r>
          </a:p>
          <a:p>
            <a:pPr marL="14288" algn="l">
              <a:lnSpc>
                <a:spcPct val="90000"/>
              </a:lnSpc>
              <a:spcBef>
                <a:spcPts val="50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 1 капсуле 1 раз в день после еды.</a:t>
            </a:r>
            <a:endParaRPr lang="ru-RU" dirty="0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4037807" y="3566274"/>
            <a:ext cx="4330700" cy="4719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spAutoFit/>
          </a:bodyPr>
          <a:lstStyle/>
          <a:p>
            <a:pPr defTabSz="914400"/>
            <a:r>
              <a:rPr lang="ru-RU" sz="2400" dirty="0" smtClean="0">
                <a:latin typeface="Sylfaen" pitchFamily="18" charset="0"/>
              </a:rPr>
              <a:t>Продолжительность курса</a:t>
            </a:r>
            <a:endParaRPr lang="ru-RU" sz="1100" dirty="0">
              <a:latin typeface="Sylfaen" pitchFamily="18" charset="0"/>
            </a:endParaRPr>
          </a:p>
        </p:txBody>
      </p:sp>
      <p:sp>
        <p:nvSpPr>
          <p:cNvPr id="20484" name="AutoShape 4"/>
          <p:cNvSpPr>
            <a:spLocks/>
          </p:cNvSpPr>
          <p:nvPr/>
        </p:nvSpPr>
        <p:spPr bwMode="auto">
          <a:xfrm>
            <a:off x="4037807" y="4005064"/>
            <a:ext cx="4714875" cy="785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>
            <a:spAutoFit/>
          </a:bodyPr>
          <a:lstStyle/>
          <a:p>
            <a:pPr marL="14288" defTabSz="914400">
              <a:spcBef>
                <a:spcPts val="50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оптимально 60 дней</a:t>
            </a:r>
            <a:endParaRPr lang="ru-RU" dirty="0"/>
          </a:p>
        </p:txBody>
      </p:sp>
      <p:pic>
        <p:nvPicPr>
          <p:cNvPr id="6" name="Picture 2" descr="image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72524"/>
            <a:ext cx="4259315" cy="319448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7" name="Picture 4" descr="image3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415210"/>
            <a:ext cx="1919236" cy="349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8" name="Picture 4" descr="image3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1802" y="3223522"/>
            <a:ext cx="1919236" cy="349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9511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279</Words>
  <Application>Microsoft Office PowerPoint</Application>
  <PresentationFormat>Экран (4:3)</PresentationFormat>
  <Paragraphs>39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Диаграмма</vt:lpstr>
      <vt:lpstr>Презентация PowerPoint</vt:lpstr>
      <vt:lpstr>Состав: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Высокие концентрации ликопина обнаружены в хрусталике, цилиарном теле, сетчатке</vt:lpstr>
      <vt:lpstr>Рекомендовано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АММ</dc:creator>
  <cp:lastModifiedBy>АММ</cp:lastModifiedBy>
  <cp:revision>168</cp:revision>
  <dcterms:created xsi:type="dcterms:W3CDTF">2011-11-10T06:30:07Z</dcterms:created>
  <dcterms:modified xsi:type="dcterms:W3CDTF">2013-12-06T12:32:15Z</dcterms:modified>
</cp:coreProperties>
</file>